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79" r:id="rId6"/>
    <p:sldId id="273" r:id="rId7"/>
    <p:sldId id="274" r:id="rId8"/>
    <p:sldId id="285" r:id="rId9"/>
    <p:sldId id="275" r:id="rId10"/>
    <p:sldId id="280" r:id="rId11"/>
    <p:sldId id="281" r:id="rId12"/>
    <p:sldId id="283" r:id="rId13"/>
    <p:sldId id="282" r:id="rId14"/>
    <p:sldId id="28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E"/>
    <a:srgbClr val="003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25" autoAdjust="0"/>
    <p:restoredTop sz="75484" autoAdjust="0"/>
  </p:normalViewPr>
  <p:slideViewPr>
    <p:cSldViewPr snapToGrid="0" snapToObjects="1">
      <p:cViewPr varScale="1">
        <p:scale>
          <a:sx n="77" d="100"/>
          <a:sy n="77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EEB40-C951-AB43-A92B-AA259A4F49A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88176-950E-8643-B0C2-3C7F1626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Progress report on FED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41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Costs: transport,</a:t>
            </a:r>
            <a:r>
              <a:rPr lang="en-GB" baseline="0" dirty="0" smtClean="0"/>
              <a:t> DBS, loss of paid 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68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Relevant area,</a:t>
            </a:r>
            <a:r>
              <a:rPr lang="en-GB" baseline="0" dirty="0" smtClean="0"/>
              <a:t> but be prepared to leave your comfort zone.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See FG analysis for further detail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53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 responsibilities</a:t>
            </a:r>
            <a:r>
              <a:rPr lang="en-GB" baseline="0" dirty="0" smtClean="0"/>
              <a:t> seriously and prepare fully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56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10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85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slide provides the rationale for why </a:t>
            </a:r>
            <a:r>
              <a:rPr lang="en-GB" baseline="0" dirty="0" err="1" smtClean="0"/>
              <a:t>IMPress</a:t>
            </a:r>
            <a:r>
              <a:rPr lang="en-GB" baseline="0" dirty="0" smtClean="0"/>
              <a:t> was set-up and why it prompted research to be undertaken </a:t>
            </a:r>
          </a:p>
          <a:p>
            <a:r>
              <a:rPr lang="en-GB" baseline="0" dirty="0" smtClean="0"/>
              <a:t>	-to help us understand the how or why’s around why student’s do and don’t volunteer and how students can 	maximise their volunteering opportunities.</a:t>
            </a:r>
          </a:p>
          <a:p>
            <a:r>
              <a:rPr lang="en-GB" baseline="0" dirty="0" smtClean="0"/>
              <a:t>	-to produce a tool kit that will try and assist students to gain experience as soon as possible in their degree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Brief intro</a:t>
            </a:r>
            <a:r>
              <a:rPr lang="en-GB" baseline="0" dirty="0" smtClean="0"/>
              <a:t> on </a:t>
            </a:r>
            <a:r>
              <a:rPr lang="en-GB" baseline="0" dirty="0" err="1" smtClean="0"/>
              <a:t>IMPress</a:t>
            </a:r>
            <a:r>
              <a:rPr lang="en-GB" baseline="0" dirty="0" smtClean="0"/>
              <a:t>, the aims of the network and example of activities </a:t>
            </a:r>
          </a:p>
          <a:p>
            <a:r>
              <a:rPr lang="en-GB" baseline="0" dirty="0" smtClean="0"/>
              <a:t>	-</a:t>
            </a:r>
            <a:r>
              <a:rPr lang="en-GB" dirty="0" smtClean="0"/>
              <a:t>Anecdotal</a:t>
            </a:r>
            <a:r>
              <a:rPr lang="en-GB" baseline="0" dirty="0" smtClean="0"/>
              <a:t> evidence on graduate destinations.</a:t>
            </a:r>
          </a:p>
          <a:p>
            <a:r>
              <a:rPr lang="en-GB" baseline="0" dirty="0" smtClean="0"/>
              <a:t>	-Student-led group for facilitating extracurricular activities.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3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first</a:t>
            </a:r>
            <a:r>
              <a:rPr lang="en-GB" baseline="0" dirty="0" smtClean="0"/>
              <a:t> phase was to determine b</a:t>
            </a:r>
            <a:r>
              <a:rPr lang="en-GB" dirty="0" smtClean="0"/>
              <a:t>aseline measurements:</a:t>
            </a:r>
            <a:r>
              <a:rPr lang="en-GB" baseline="0" dirty="0" smtClean="0"/>
              <a:t> % volunteering, how much, what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?</a:t>
            </a:r>
          </a:p>
          <a:p>
            <a:endParaRPr lang="en-GB" baseline="0" dirty="0" smtClean="0"/>
          </a:p>
          <a:p>
            <a:r>
              <a:rPr lang="en-GB" baseline="0" dirty="0" smtClean="0"/>
              <a:t>Second phase –FG’s one with current students who do volunteer / extracurricular work in sport and second with employers/mentors, we would like to conduct one more which is with students who don’t currently volunteer (this is proving difficult to get these students to assist with the project –as maybe expected!!)</a:t>
            </a:r>
          </a:p>
          <a:p>
            <a:endParaRPr lang="en-GB" baseline="0" dirty="0" smtClean="0"/>
          </a:p>
          <a:p>
            <a:r>
              <a:rPr lang="en-GB" baseline="0" dirty="0" smtClean="0"/>
              <a:t>Phase 3 is being put together at present and will be completed for the start of the academic year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4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Important</a:t>
            </a:r>
            <a:r>
              <a:rPr lang="en-GB" baseline="0" dirty="0" smtClean="0"/>
              <a:t> to note that the students were involved as co-researchers on the project and have been involved in all parts of the creation of the data collection tools, collection of the data and analysis of the findings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Qualtics</a:t>
            </a:r>
            <a:r>
              <a:rPr lang="en-GB" dirty="0" smtClean="0"/>
              <a:t> was used to set-up</a:t>
            </a:r>
            <a:r>
              <a:rPr lang="en-GB" baseline="0" dirty="0" smtClean="0"/>
              <a:t> the questionnaire and enable data collection and focussed on obtaining information on the experiences of volunteering paid and unpaid work during their undergraduate studies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 total 165 students </a:t>
            </a:r>
            <a:r>
              <a:rPr lang="en-GB" baseline="0" dirty="0" err="1" smtClean="0"/>
              <a:t>repsonded</a:t>
            </a:r>
            <a:r>
              <a:rPr lang="en-GB" baseline="0" dirty="0" smtClean="0"/>
              <a:t> with 53 graduates from the last two years and provided a good cross section of 1</a:t>
            </a:r>
            <a:r>
              <a:rPr lang="en-GB" baseline="30000" dirty="0" smtClean="0"/>
              <a:t>st</a:t>
            </a:r>
            <a:r>
              <a:rPr lang="en-GB" baseline="0" dirty="0" smtClean="0"/>
              <a:t> to 3</a:t>
            </a:r>
            <a:r>
              <a:rPr lang="en-GB" baseline="30000" dirty="0" smtClean="0"/>
              <a:t>rd</a:t>
            </a:r>
            <a:r>
              <a:rPr lang="en-GB" baseline="0" dirty="0" smtClean="0"/>
              <a:t> years and gender </a:t>
            </a:r>
          </a:p>
          <a:p>
            <a:endParaRPr lang="en-GB" baseline="0" dirty="0" smtClean="0"/>
          </a:p>
          <a:p>
            <a:r>
              <a:rPr lang="en-GB" baseline="0" dirty="0" smtClean="0"/>
              <a:t>90% of students who completed the survey identified that they had undertaken some form of volunteering or paid work during their course. 73% of which was primarily unpaid voluntary work and was a combination of both sport and non-sport related work and covered a whole spectrum of different types of work from coaching to student’s union to local community to sports science support</a:t>
            </a:r>
          </a:p>
          <a:p>
            <a:endParaRPr lang="en-GB" baseline="0" dirty="0" smtClean="0"/>
          </a:p>
          <a:p>
            <a:r>
              <a:rPr lang="en-GB" baseline="0" dirty="0" smtClean="0"/>
              <a:t>Primarily students volunteered at least once per week for between 1-3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61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Second phase –FG’s one with current students who do volunteer / extracurricular work in sport and second with employers/mentors, we would like to conduct one more which is with students who don’t currently volunteer (this is proving difficult to get these students to assist with the project –as maybe expected!!)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60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</a:t>
            </a:r>
            <a:r>
              <a:rPr lang="en-GB" baseline="0" dirty="0" smtClean="0"/>
              <a:t> FG analysis for further details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7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Would be good to expand on these such as PD: confidence, time management.      SF: people skills, sense</a:t>
            </a:r>
            <a:r>
              <a:rPr lang="en-GB" baseline="0" dirty="0" smtClean="0"/>
              <a:t> of community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Also see FG analysis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8176-950E-8643-B0C2-3C7F1626AF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1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5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3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F4AF-D144-7246-8659-45FFC86A571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942A-C018-BE4B-9C3F-639F9B9E5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7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4B8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press.blogs.lincoln.ac.uk/about-pegs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hyperlink" Target="http://www.impress.blogs.lincoln.ac.uk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149"/>
            <a:ext cx="7772400" cy="2068669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4000" dirty="0" smtClean="0"/>
              <a:t>Producing Employable Sports Graduates: </a:t>
            </a:r>
            <a:r>
              <a:rPr lang="en-US" sz="4000" dirty="0" err="1" smtClean="0"/>
              <a:t>Maximising</a:t>
            </a:r>
            <a:r>
              <a:rPr lang="en-US" sz="4000" dirty="0" smtClean="0"/>
              <a:t> The Benefits Of Volunteering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4719955"/>
            <a:ext cx="79121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400" dirty="0"/>
              <a:t>Daniel C Bishop, Emma Lewis, </a:t>
            </a:r>
            <a:r>
              <a:rPr lang="en-US" sz="2400" dirty="0"/>
              <a:t>Stephanie Osborn, Bethany Richardson, Lucy Roy, </a:t>
            </a:r>
            <a:r>
              <a:rPr lang="en-GB" sz="2400" dirty="0"/>
              <a:t>Christian Swann, </a:t>
            </a:r>
            <a:r>
              <a:rPr lang="en-US" sz="2400" dirty="0"/>
              <a:t>Sandy </a:t>
            </a:r>
            <a:r>
              <a:rPr lang="en-US" sz="2400" dirty="0" err="1" smtClean="0"/>
              <a:t>Willmott</a:t>
            </a:r>
            <a:r>
              <a:rPr lang="en-US" sz="2400" dirty="0" smtClean="0"/>
              <a:t> 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School of Sport &amp; Exercise Science</a:t>
            </a:r>
          </a:p>
        </p:txBody>
      </p:sp>
      <p:pic>
        <p:nvPicPr>
          <p:cNvPr id="5" name="Picture 4" descr="logo on whit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534" y="2579596"/>
            <a:ext cx="1689880" cy="172857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33" y="2579594"/>
            <a:ext cx="3310613" cy="1532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2553" y="3945555"/>
            <a:ext cx="3156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prstClr val="black"/>
                </a:solidFill>
              </a:rPr>
              <a:t>impress.blogs.lincoln.ac.uk 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54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Themes: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00200"/>
            <a:ext cx="6896100" cy="4525963"/>
          </a:xfrm>
        </p:spPr>
        <p:txBody>
          <a:bodyPr>
            <a:normAutofit/>
          </a:bodyPr>
          <a:lstStyle/>
          <a:p>
            <a:pPr lvl="0"/>
            <a:r>
              <a:rPr lang="en-GB" sz="2800" dirty="0" smtClean="0"/>
              <a:t>Lack of Time </a:t>
            </a:r>
          </a:p>
          <a:p>
            <a:pPr lvl="0">
              <a:spcBef>
                <a:spcPts val="1800"/>
              </a:spcBef>
            </a:pPr>
            <a:r>
              <a:rPr lang="en-GB" sz="2800" dirty="0" smtClean="0"/>
              <a:t>Financial costs</a:t>
            </a:r>
            <a:endParaRPr lang="en-GB" sz="2800" dirty="0"/>
          </a:p>
          <a:p>
            <a:pPr lvl="0">
              <a:spcBef>
                <a:spcPts val="1800"/>
              </a:spcBef>
            </a:pPr>
            <a:r>
              <a:rPr lang="en-GB" sz="2800" dirty="0"/>
              <a:t>Lack of Availability of Appropriate </a:t>
            </a:r>
            <a:r>
              <a:rPr lang="en-GB" sz="2800" dirty="0" smtClean="0"/>
              <a:t>Positions</a:t>
            </a:r>
          </a:p>
          <a:p>
            <a:pPr lvl="0">
              <a:spcBef>
                <a:spcPts val="1800"/>
              </a:spcBef>
            </a:pPr>
            <a:r>
              <a:rPr lang="en-GB" sz="2800" dirty="0" smtClean="0"/>
              <a:t>Practical Issues/Paperwork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996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Themes: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" y="1600200"/>
            <a:ext cx="7096125" cy="49807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Do</a:t>
            </a:r>
          </a:p>
          <a:p>
            <a:pPr lvl="0">
              <a:spcBef>
                <a:spcPts val="1800"/>
              </a:spcBef>
            </a:pPr>
            <a:r>
              <a:rPr lang="en-GB" sz="2800" dirty="0"/>
              <a:t>Start as early as possible </a:t>
            </a:r>
            <a:endParaRPr lang="en-GB" sz="2800" dirty="0" smtClean="0"/>
          </a:p>
          <a:p>
            <a:pPr lvl="0">
              <a:spcBef>
                <a:spcPts val="1800"/>
              </a:spcBef>
            </a:pPr>
            <a:r>
              <a:rPr lang="en-GB" sz="2800" dirty="0" smtClean="0"/>
              <a:t>Be </a:t>
            </a:r>
            <a:r>
              <a:rPr lang="en-GB" sz="2800" dirty="0"/>
              <a:t>enthusiastic &amp; committed</a:t>
            </a:r>
          </a:p>
          <a:p>
            <a:pPr lvl="0">
              <a:spcBef>
                <a:spcPts val="1800"/>
              </a:spcBef>
            </a:pPr>
            <a:r>
              <a:rPr lang="en-GB" sz="2800" dirty="0"/>
              <a:t>Choose an area that is relevant and that you are passionate </a:t>
            </a:r>
            <a:r>
              <a:rPr lang="en-GB" sz="2800" dirty="0" smtClean="0"/>
              <a:t>about</a:t>
            </a:r>
          </a:p>
          <a:p>
            <a:pPr lvl="0">
              <a:spcBef>
                <a:spcPts val="1800"/>
              </a:spcBef>
            </a:pPr>
            <a:r>
              <a:rPr lang="en-GB" sz="2800" dirty="0" smtClean="0"/>
              <a:t>Take </a:t>
            </a:r>
            <a:r>
              <a:rPr lang="en-GB" sz="2800" dirty="0"/>
              <a:t>advantage of the contacts you </a:t>
            </a:r>
            <a:r>
              <a:rPr lang="en-GB" sz="2800" dirty="0" smtClean="0"/>
              <a:t>develop and utilise social media</a:t>
            </a:r>
            <a:endParaRPr lang="en-GB" sz="2800" dirty="0"/>
          </a:p>
          <a:p>
            <a:pPr lvl="0">
              <a:spcBef>
                <a:spcPts val="1800"/>
              </a:spcBef>
            </a:pPr>
            <a:r>
              <a:rPr lang="en-GB" sz="2800" dirty="0"/>
              <a:t>Manage your time effectively</a:t>
            </a:r>
          </a:p>
          <a:p>
            <a:pPr lvl="0">
              <a:spcBef>
                <a:spcPts val="1800"/>
              </a:spcBef>
            </a:pPr>
            <a:r>
              <a:rPr lang="en-GB" sz="2800" dirty="0"/>
              <a:t>Research the </a:t>
            </a:r>
            <a:r>
              <a:rPr lang="en-GB" sz="2800" dirty="0" smtClean="0"/>
              <a:t>position</a:t>
            </a:r>
          </a:p>
          <a:p>
            <a:pPr lvl="0">
              <a:spcBef>
                <a:spcPts val="1800"/>
              </a:spcBef>
            </a:pPr>
            <a:endParaRPr lang="en-US" sz="28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6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Themes: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" y="1600200"/>
            <a:ext cx="70961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Don’t</a:t>
            </a:r>
          </a:p>
          <a:p>
            <a:pPr lvl="0">
              <a:spcBef>
                <a:spcPts val="1800"/>
              </a:spcBef>
            </a:pPr>
            <a:r>
              <a:rPr lang="en-GB" sz="2800" dirty="0"/>
              <a:t>Let it interfere with your </a:t>
            </a:r>
            <a:r>
              <a:rPr lang="en-GB" sz="2800" dirty="0" smtClean="0"/>
              <a:t>studies</a:t>
            </a:r>
          </a:p>
          <a:p>
            <a:pPr lvl="0">
              <a:spcBef>
                <a:spcPts val="1800"/>
              </a:spcBef>
            </a:pPr>
            <a:r>
              <a:rPr lang="en-GB" sz="2800" dirty="0" smtClean="0"/>
              <a:t>Focus </a:t>
            </a:r>
            <a:r>
              <a:rPr lang="en-GB" sz="2800" dirty="0"/>
              <a:t>too narrowly: gain a range of </a:t>
            </a:r>
            <a:r>
              <a:rPr lang="en-GB" sz="2800" dirty="0" smtClean="0"/>
              <a:t>experiences</a:t>
            </a:r>
            <a:endParaRPr lang="en-GB" sz="2800" dirty="0"/>
          </a:p>
          <a:p>
            <a:pPr lvl="0">
              <a:spcBef>
                <a:spcPts val="1800"/>
              </a:spcBef>
            </a:pPr>
            <a:r>
              <a:rPr lang="en-GB" sz="2800" dirty="0"/>
              <a:t>Do the bare minimum </a:t>
            </a:r>
            <a:r>
              <a:rPr lang="en-GB" sz="2800" dirty="0" smtClean="0"/>
              <a:t>expected</a:t>
            </a:r>
            <a:endParaRPr lang="en-GB" sz="2800" dirty="0"/>
          </a:p>
          <a:p>
            <a:pPr lvl="0">
              <a:spcBef>
                <a:spcPts val="1800"/>
              </a:spcBef>
            </a:pPr>
            <a:r>
              <a:rPr lang="en-GB" sz="2800" dirty="0" smtClean="0"/>
              <a:t>Forget </a:t>
            </a:r>
            <a:r>
              <a:rPr lang="en-GB" sz="2800" dirty="0"/>
              <a:t>your </a:t>
            </a:r>
            <a:r>
              <a:rPr lang="en-GB" sz="2800" dirty="0" smtClean="0"/>
              <a:t>responsibilities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Tensions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26" y="1600200"/>
            <a:ext cx="777866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Volunteering should be treated like a job</a:t>
            </a:r>
          </a:p>
          <a:p>
            <a:r>
              <a:rPr lang="en-US" sz="2800" dirty="0" smtClean="0"/>
              <a:t>Experience the whole job vs. being given remedial jobs </a:t>
            </a:r>
          </a:p>
          <a:p>
            <a:r>
              <a:rPr lang="en-US" sz="2800" dirty="0" smtClean="0"/>
              <a:t>Developing personal and employability skills vs. gaining specific experience for a job role.</a:t>
            </a:r>
          </a:p>
          <a:p>
            <a:r>
              <a:rPr lang="en-US" sz="2800" dirty="0" smtClean="0"/>
              <a:t>Perceptions of time</a:t>
            </a:r>
          </a:p>
          <a:p>
            <a:r>
              <a:rPr lang="en-US" sz="2800" dirty="0" smtClean="0"/>
              <a:t>Importance of obtaining a </a:t>
            </a:r>
            <a:r>
              <a:rPr lang="en-US" sz="2800" smtClean="0"/>
              <a:t>good degree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553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Conduct an additional focus group with students who don’t currently </a:t>
            </a:r>
            <a:r>
              <a:rPr lang="en-GB" sz="2800" dirty="0" smtClean="0"/>
              <a:t>volunteer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Provide tool kit for incoming and current undergraduates</a:t>
            </a:r>
          </a:p>
          <a:p>
            <a:r>
              <a:rPr lang="en-GB" sz="2800" dirty="0" smtClean="0"/>
              <a:t>Work to assist students in overcoming barriers if possible</a:t>
            </a:r>
          </a:p>
          <a:p>
            <a:r>
              <a:rPr lang="en-GB" sz="2800" dirty="0" smtClean="0"/>
              <a:t>Educate students on expectations and tensions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47094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4067176"/>
            <a:ext cx="4857750" cy="135255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568"/>
              </a:spcBef>
              <a:buNone/>
            </a:pPr>
            <a:r>
              <a:rPr lang="en-US" b="1" dirty="0" smtClean="0"/>
              <a:t>More information: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://impress.blogs.lincoln.ac.uk/about-pegs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3790950"/>
            <a:ext cx="27241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343275" y="1600201"/>
            <a:ext cx="3038475" cy="171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Questions?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Feedback?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262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/>
              <a:t>Concern has been expressed about the low proportion of sports graduates finding careers within the field (</a:t>
            </a:r>
            <a:r>
              <a:rPr lang="en-GB" sz="2800" dirty="0" err="1"/>
              <a:t>Minten</a:t>
            </a:r>
            <a:r>
              <a:rPr lang="en-GB" sz="2800" dirty="0"/>
              <a:t>, 2010</a:t>
            </a:r>
            <a:r>
              <a:rPr lang="en-GB" sz="2800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Institutions should offer </a:t>
            </a:r>
            <a:r>
              <a:rPr lang="en-GB" sz="2800" dirty="0"/>
              <a:t>more course-specific </a:t>
            </a:r>
            <a:r>
              <a:rPr lang="en-GB" sz="2800" dirty="0" smtClean="0"/>
              <a:t>extracurricular information </a:t>
            </a:r>
            <a:r>
              <a:rPr lang="en-GB" sz="2800" dirty="0"/>
              <a:t>and </a:t>
            </a:r>
            <a:r>
              <a:rPr lang="en-GB" sz="2800" dirty="0" smtClean="0"/>
              <a:t>opportunities </a:t>
            </a:r>
            <a:r>
              <a:rPr lang="en-GB" sz="2800" dirty="0"/>
              <a:t>(</a:t>
            </a:r>
            <a:r>
              <a:rPr lang="en-GB" sz="2800" dirty="0" err="1"/>
              <a:t>Kandiko</a:t>
            </a:r>
            <a:r>
              <a:rPr lang="en-GB" sz="2800" dirty="0"/>
              <a:t> &amp; </a:t>
            </a:r>
            <a:r>
              <a:rPr lang="en-GB" sz="2800" dirty="0" err="1"/>
              <a:t>Mawer</a:t>
            </a:r>
            <a:r>
              <a:rPr lang="en-GB" sz="2800" dirty="0"/>
              <a:t>, 2013</a:t>
            </a:r>
            <a:r>
              <a:rPr lang="en-GB" sz="2800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en-GB" sz="2800" dirty="0"/>
              <a:t>E</a:t>
            </a:r>
            <a:r>
              <a:rPr lang="en-GB" sz="2800" dirty="0" smtClean="0"/>
              <a:t>xtracurricular </a:t>
            </a:r>
            <a:r>
              <a:rPr lang="en-GB" sz="2800" dirty="0"/>
              <a:t>activities can negatively impact on academic </a:t>
            </a:r>
            <a:r>
              <a:rPr lang="en-GB" sz="2800" dirty="0" smtClean="0"/>
              <a:t>performance, and students need to be strategic in their activities (Thompson </a:t>
            </a:r>
            <a:r>
              <a:rPr lang="en-GB" sz="2800" dirty="0"/>
              <a:t>et </a:t>
            </a:r>
            <a:r>
              <a:rPr lang="en-GB" sz="2800" dirty="0" smtClean="0"/>
              <a:t>al., 2013).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515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944" y="2042964"/>
            <a:ext cx="6096000" cy="281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12456" y="4868198"/>
            <a:ext cx="58803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hlinkClick r:id="rId4"/>
              </a:rPr>
              <a:t>impress.blogs.lincoln.ac.uk</a:t>
            </a:r>
            <a:r>
              <a:rPr lang="en-GB" sz="4000" dirty="0" smtClean="0"/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158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600200"/>
            <a:ext cx="753427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Phase 1: Survey of Student Experiences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Online survey of current students and recent graduates</a:t>
            </a:r>
            <a:endParaRPr lang="en-US" sz="28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dirty="0" smtClean="0"/>
              <a:t>Phase 2: Focus Groups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Deeper exploration of survey themes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dirty="0" smtClean="0"/>
              <a:t>Phase 3: Resource Generation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Production of a volunteering toolkit (video and written resources)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650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600200"/>
            <a:ext cx="78295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Staff Researchers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3 staff members</a:t>
            </a:r>
            <a:endParaRPr lang="en-US" sz="28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dirty="0" smtClean="0"/>
              <a:t>Student Researchers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4 students (first and second years)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dirty="0" smtClean="0"/>
              <a:t>Advisers/Supporters from the University employability team </a:t>
            </a:r>
          </a:p>
        </p:txBody>
      </p:sp>
    </p:spTree>
    <p:extLst>
      <p:ext uri="{BB962C8B-B14F-4D97-AF65-F5344CB8AC3E}">
        <p14:creationId xmlns:p14="http://schemas.microsoft.com/office/powerpoint/2010/main" val="55148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1 -Student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038975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Qualtrics</a:t>
            </a:r>
            <a:endParaRPr lang="en-US" sz="2800" dirty="0" smtClean="0"/>
          </a:p>
          <a:p>
            <a:pPr>
              <a:spcBef>
                <a:spcPts val="1800"/>
              </a:spcBef>
            </a:pPr>
            <a:r>
              <a:rPr lang="en-US" sz="2800" dirty="0" smtClean="0"/>
              <a:t>165 responses</a:t>
            </a:r>
          </a:p>
          <a:p>
            <a:pPr lvl="1"/>
            <a:r>
              <a:rPr lang="en-US" dirty="0" smtClean="0"/>
              <a:t>112 current students</a:t>
            </a:r>
          </a:p>
          <a:p>
            <a:pPr lvl="1"/>
            <a:r>
              <a:rPr lang="en-US" dirty="0" smtClean="0"/>
              <a:t>53 graduates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Key themes identified by student researchers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3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Two student-led focus groups</a:t>
            </a:r>
          </a:p>
          <a:p>
            <a:r>
              <a:rPr lang="en-US" sz="2800" dirty="0" smtClean="0"/>
              <a:t>Current students with extensive experience</a:t>
            </a:r>
          </a:p>
          <a:p>
            <a:r>
              <a:rPr lang="en-US" sz="2800" dirty="0" smtClean="0"/>
              <a:t>Local employers/mentors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Planned focus groups</a:t>
            </a:r>
          </a:p>
          <a:p>
            <a:r>
              <a:rPr lang="en-US" sz="2800" dirty="0" smtClean="0"/>
              <a:t>More of the above!</a:t>
            </a:r>
          </a:p>
          <a:p>
            <a:r>
              <a:rPr lang="en-US" sz="2800" dirty="0" smtClean="0"/>
              <a:t>Students who have not done much extracurricular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99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Themes: Qualities that employers/mentors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00200"/>
            <a:ext cx="755592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Committed</a:t>
            </a:r>
          </a:p>
          <a:p>
            <a:r>
              <a:rPr lang="en-US" sz="2800" dirty="0" smtClean="0"/>
              <a:t>Understand the subject</a:t>
            </a:r>
          </a:p>
          <a:p>
            <a:r>
              <a:rPr lang="en-US" sz="2800" dirty="0" smtClean="0"/>
              <a:t>Enthusiasm</a:t>
            </a:r>
          </a:p>
          <a:p>
            <a:r>
              <a:rPr lang="en-US" sz="2800" dirty="0" smtClean="0"/>
              <a:t>Pro-active</a:t>
            </a:r>
          </a:p>
          <a:p>
            <a:r>
              <a:rPr lang="en-US" sz="2800" dirty="0" smtClean="0"/>
              <a:t>Professionalism</a:t>
            </a:r>
          </a:p>
          <a:p>
            <a:r>
              <a:rPr lang="en-US" sz="2800" dirty="0" smtClean="0"/>
              <a:t>Planned and </a:t>
            </a:r>
            <a:r>
              <a:rPr lang="en-US" sz="2800" dirty="0" err="1" smtClean="0"/>
              <a:t>organised</a:t>
            </a:r>
            <a:endParaRPr lang="en-US" sz="2800" dirty="0" smtClean="0"/>
          </a:p>
          <a:p>
            <a:r>
              <a:rPr lang="en-US" sz="2800" dirty="0" smtClean="0"/>
              <a:t>Engaging</a:t>
            </a:r>
          </a:p>
          <a:p>
            <a:r>
              <a:rPr lang="en-US" sz="2800" dirty="0" smtClean="0"/>
              <a:t>Honesty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120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Themes: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49" y="1417638"/>
            <a:ext cx="6904759" cy="520483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sz="2600" dirty="0" smtClean="0"/>
              <a:t>Students</a:t>
            </a:r>
          </a:p>
          <a:p>
            <a:pPr lvl="0"/>
            <a:r>
              <a:rPr lang="en-GB" sz="2600" dirty="0" smtClean="0"/>
              <a:t>Personal </a:t>
            </a:r>
            <a:r>
              <a:rPr lang="en-GB" sz="2600" dirty="0"/>
              <a:t>Development </a:t>
            </a:r>
            <a:endParaRPr lang="en-GB" sz="2600" dirty="0" smtClean="0"/>
          </a:p>
          <a:p>
            <a:pPr lvl="0">
              <a:spcBef>
                <a:spcPts val="1800"/>
              </a:spcBef>
            </a:pPr>
            <a:r>
              <a:rPr lang="en-GB" sz="2600" dirty="0" smtClean="0"/>
              <a:t>Complementing </a:t>
            </a:r>
            <a:r>
              <a:rPr lang="en-GB" sz="2600" dirty="0"/>
              <a:t>Your Course </a:t>
            </a:r>
            <a:endParaRPr lang="en-GB" sz="2600" dirty="0" smtClean="0"/>
          </a:p>
          <a:p>
            <a:pPr lvl="0">
              <a:spcBef>
                <a:spcPts val="1800"/>
              </a:spcBef>
            </a:pPr>
            <a:r>
              <a:rPr lang="en-GB" sz="2600" dirty="0" smtClean="0"/>
              <a:t>Social Factors</a:t>
            </a:r>
          </a:p>
          <a:p>
            <a:pPr lvl="0">
              <a:spcBef>
                <a:spcPts val="1800"/>
              </a:spcBef>
            </a:pPr>
            <a:r>
              <a:rPr lang="en-GB" sz="2600" dirty="0" smtClean="0"/>
              <a:t>Improved Employability</a:t>
            </a:r>
          </a:p>
          <a:p>
            <a:pPr lvl="0">
              <a:spcBef>
                <a:spcPts val="1800"/>
              </a:spcBef>
            </a:pPr>
            <a:r>
              <a:rPr lang="en-GB" sz="2600" dirty="0" smtClean="0"/>
              <a:t>Sense </a:t>
            </a:r>
            <a:r>
              <a:rPr lang="en-GB" sz="2600" dirty="0"/>
              <a:t>of </a:t>
            </a:r>
            <a:r>
              <a:rPr lang="en-GB" sz="2600" dirty="0" smtClean="0"/>
              <a:t>Achievement</a:t>
            </a:r>
          </a:p>
          <a:p>
            <a:pPr lvl="0">
              <a:spcBef>
                <a:spcPts val="1800"/>
              </a:spcBef>
            </a:pPr>
            <a:r>
              <a:rPr lang="en-GB" sz="2600" dirty="0" smtClean="0"/>
              <a:t>Careers hands on experience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600" dirty="0"/>
              <a:t>E</a:t>
            </a:r>
            <a:r>
              <a:rPr lang="en-GB" sz="2600" dirty="0" smtClean="0"/>
              <a:t>mployer</a:t>
            </a:r>
            <a:endParaRPr lang="en-GB" sz="2600" dirty="0"/>
          </a:p>
          <a:p>
            <a:pPr lvl="0">
              <a:spcBef>
                <a:spcPts val="1800"/>
              </a:spcBef>
            </a:pPr>
            <a:r>
              <a:rPr lang="en-GB" sz="2600" dirty="0" smtClean="0"/>
              <a:t>Recruitment of staff</a:t>
            </a:r>
          </a:p>
          <a:p>
            <a:pPr lvl="0">
              <a:spcBef>
                <a:spcPts val="1800"/>
              </a:spcBef>
            </a:pPr>
            <a:r>
              <a:rPr lang="en-GB" sz="2600" dirty="0" smtClean="0"/>
              <a:t>Bringing skills/expertise to the local area / job</a:t>
            </a:r>
          </a:p>
          <a:p>
            <a:pPr lvl="0">
              <a:spcBef>
                <a:spcPts val="1800"/>
              </a:spcBef>
            </a:pPr>
            <a:endParaRPr lang="en-GB" sz="2800" dirty="0" smtClean="0"/>
          </a:p>
          <a:p>
            <a:pPr lvl="0">
              <a:spcBef>
                <a:spcPts val="1800"/>
              </a:spcBef>
            </a:pPr>
            <a:endParaRPr lang="en-GB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2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937</Words>
  <Application>Microsoft Macintosh PowerPoint</Application>
  <PresentationFormat>On-screen Show (4:3)</PresentationFormat>
  <Paragraphs>142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Producing Employable Sports Graduates: Maximising The Benefits Of Volunteering</vt:lpstr>
      <vt:lpstr>Background</vt:lpstr>
      <vt:lpstr>Local Background</vt:lpstr>
      <vt:lpstr>Project Outline</vt:lpstr>
      <vt:lpstr>Project Team</vt:lpstr>
      <vt:lpstr>Phase 1 -Student Survey</vt:lpstr>
      <vt:lpstr>Phase 2 -Focus Groups</vt:lpstr>
      <vt:lpstr>Initial Themes: Qualities that employers/mentors want</vt:lpstr>
      <vt:lpstr>Initial Themes: Benefits</vt:lpstr>
      <vt:lpstr>Initial Themes: Obstacles</vt:lpstr>
      <vt:lpstr>Initial Themes: Advice</vt:lpstr>
      <vt:lpstr>Initial Themes: Advice</vt:lpstr>
      <vt:lpstr>Tensions and expectations</vt:lpstr>
      <vt:lpstr>What next?</vt:lpstr>
      <vt:lpstr>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resources? “BoB’s your uncle!”</dc:title>
  <dc:creator>Sandy Willmott</dc:creator>
  <cp:lastModifiedBy>Sandy Willmott</cp:lastModifiedBy>
  <cp:revision>74</cp:revision>
  <dcterms:created xsi:type="dcterms:W3CDTF">2014-01-11T21:12:48Z</dcterms:created>
  <dcterms:modified xsi:type="dcterms:W3CDTF">2014-09-21T18:00:18Z</dcterms:modified>
</cp:coreProperties>
</file>